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9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59" r:id="rId18"/>
    <p:sldId id="260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261" r:id="rId30"/>
    <p:sldId id="262" r:id="rId31"/>
    <p:sldId id="263" r:id="rId32"/>
    <p:sldId id="264" r:id="rId33"/>
    <p:sldId id="265" r:id="rId34"/>
    <p:sldId id="266" r:id="rId35"/>
    <p:sldId id="281" r:id="rId36"/>
    <p:sldId id="282" r:id="rId37"/>
    <p:sldId id="283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284" r:id="rId54"/>
    <p:sldId id="285" r:id="rId55"/>
    <p:sldId id="286" r:id="rId56"/>
    <p:sldId id="287" r:id="rId57"/>
    <p:sldId id="28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/>
    <p:restoredTop sz="86211"/>
  </p:normalViewPr>
  <p:slideViewPr>
    <p:cSldViewPr snapToGrid="0">
      <p:cViewPr varScale="1">
        <p:scale>
          <a:sx n="139" d="100"/>
          <a:sy n="139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Might see young woman looking away, or an old woman looking to the side </a:t>
            </a:r>
            <a:endParaRPr dirty="0"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Reification –  we prefer complete shapes, so we fill in the gaps between elements to complete the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Emergence – See the big picture first, connect small parts into a big picture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Multistability</a:t>
            </a:r>
            <a:r>
              <a:rPr lang="en-US" dirty="0"/>
              <a:t> – Many ways to interpret, but only see one at a time; front is back, front is front, diamond in middle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Invariance – see basic shapes as identical regardless of transformations </a:t>
            </a:r>
            <a:endParaRPr dirty="0"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all the lines that same length? (Yes!)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Looks wavey purely because your brain wants to group together the similar colors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Actually, everything is a right angle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Well, what if I conceptualize my dots on a globe?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if they're on a piece of paper I can fold?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are examples of mental models -- how we individually conceptualize something </a:t>
            </a:r>
            <a:endParaRPr dirty="0"/>
          </a:p>
        </p:txBody>
      </p:sp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There's the world that exists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five senses for understanding the world around us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brains use to senses and (automatically) construct a sketch of the work  </a:t>
            </a:r>
            <a:endParaRPr dirty="0"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Notes of mental models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Did you see the extra words the first time? Or did your brain edit them out?</a:t>
            </a:r>
            <a:endParaRPr dirty="0"/>
          </a:p>
        </p:txBody>
      </p:sp>
      <p:sp>
        <p:nvSpPr>
          <p:cNvPr id="272" name="Google Shape;2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Mental Models and Visual Perception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14" y="817407"/>
            <a:ext cx="5386453" cy="518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809514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228113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/>
          <p:nvPr/>
        </p:nvSpPr>
        <p:spPr>
          <a:xfrm rot="-10027351">
            <a:off x="5894641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395A0B3-1A83-F1DC-AE9E-604BAA3CCC1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Models: a Sketch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4664" y="4298963"/>
            <a:ext cx="6457950" cy="1425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>
            <a:spLocks noGrp="1"/>
          </p:cNvSpPr>
          <p:nvPr>
            <p:ph type="title"/>
          </p:nvPr>
        </p:nvSpPr>
        <p:spPr>
          <a:xfrm>
            <a:off x="351905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1. We tend to see what we expect to see</a:t>
            </a:r>
            <a:endParaRPr dirty="0">
              <a:latin typeface="+mn-l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3519058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built from prior experience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expect new input to “fit” the existing model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Updates are </a:t>
            </a:r>
            <a:r>
              <a:rPr lang="en-US" sz="2400" b="1" dirty="0">
                <a:ea typeface="Arial"/>
                <a:cs typeface="Arial"/>
                <a:sym typeface="Arial"/>
              </a:rPr>
              <a:t>expensive</a:t>
            </a:r>
            <a:r>
              <a:rPr lang="en-US" sz="2400" dirty="0">
                <a:ea typeface="Arial"/>
                <a:cs typeface="Arial"/>
                <a:sym typeface="Arial"/>
              </a:rPr>
              <a:t>: given input that almost fits, we’ll distort information to avoid re-fitting the model</a:t>
            </a:r>
            <a:endParaRPr sz="2400" b="1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Expectation</a:t>
            </a:r>
            <a:r>
              <a:rPr lang="en-US" sz="2400" dirty="0">
                <a:ea typeface="Arial"/>
                <a:cs typeface="Arial"/>
                <a:sym typeface="Arial"/>
              </a:rPr>
              <a:t> is at least as strong as perception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759039" y="5340930"/>
            <a:ext cx="4191000" cy="76200"/>
            <a:chOff x="2057400" y="4038600"/>
            <a:chExt cx="4191000" cy="76200"/>
          </a:xfrm>
        </p:grpSpPr>
        <p:cxnSp>
          <p:nvCxnSpPr>
            <p:cNvPr id="278" name="Google Shape;278;p32"/>
            <p:cNvCxnSpPr/>
            <p:nvPr/>
          </p:nvCxnSpPr>
          <p:spPr>
            <a:xfrm rot="10800000" flipH="1">
              <a:off x="20574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 rot="10800000" flipH="1">
              <a:off x="3886200" y="4038600"/>
              <a:ext cx="2286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 rot="10800000" flipH="1">
              <a:off x="5715000" y="4038600"/>
              <a:ext cx="533400" cy="76200"/>
            </a:xfrm>
            <a:prstGeom prst="straightConnector1">
              <a:avLst/>
            </a:prstGeom>
            <a:noFill/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E94598F-3EC1-6A28-B5A6-D4D3E0727D3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t="14706" b="18277"/>
          <a:stretch/>
        </p:blipFill>
        <p:spPr>
          <a:xfrm>
            <a:off x="4377604" y="2233411"/>
            <a:ext cx="6429375" cy="34533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3546766" y="25631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2. Mental models form quickly, &amp; update slowly</a:t>
            </a:r>
            <a:endParaRPr sz="324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3546766" y="162791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“First impressions matter”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Early information can have the highest impact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order in which we present pieces of information can shape how a person understands the whole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Once a mental model is formed, it takes effort to alter it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F90FFA3-D3B1-DE8C-A0CD-789099D15108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t="5367" b="11835"/>
          <a:stretch/>
        </p:blipFill>
        <p:spPr>
          <a:xfrm>
            <a:off x="5043062" y="2141149"/>
            <a:ext cx="4886325" cy="4266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4"/>
          <p:cNvGrpSpPr/>
          <p:nvPr/>
        </p:nvGrpSpPr>
        <p:grpSpPr>
          <a:xfrm>
            <a:off x="5805061" y="2427304"/>
            <a:ext cx="914400" cy="1283068"/>
            <a:chOff x="2743200" y="2057400"/>
            <a:chExt cx="914400" cy="1283068"/>
          </a:xfrm>
        </p:grpSpPr>
        <p:sp>
          <p:nvSpPr>
            <p:cNvPr id="294" name="Google Shape;294;p34"/>
            <p:cNvSpPr/>
            <p:nvPr/>
          </p:nvSpPr>
          <p:spPr>
            <a:xfrm>
              <a:off x="2743200" y="2057400"/>
              <a:ext cx="9144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743200" y="2438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1186680">
              <a:off x="2831732" y="2819400"/>
              <a:ext cx="4572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3519061" y="46412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3. New information gets incorporated </a:t>
            </a:r>
            <a:b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    into the existing model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3519061" y="1683329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Integrating competing perspectives is challenging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Switching between multiple perspectives is also difficult (visually or mentally)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Tricky part</a:t>
            </a:r>
            <a:r>
              <a:rPr lang="en-US" sz="2400" dirty="0">
                <a:ea typeface="Arial"/>
                <a:cs typeface="Arial"/>
                <a:sym typeface="Arial"/>
              </a:rPr>
              <a:t>: real-world problem often require such perspective switching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5980CFB0-94C1-0CD0-9443-D187F7B268FE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082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82156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3491355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0380673" y="3971509"/>
            <a:ext cx="1146469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Blur size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128px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64px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32px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16px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8px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2155" y="1447800"/>
            <a:ext cx="35164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3FD1EC1-6C37-E3B2-BC9E-20B0DAD1A3DC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3546771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4. Initial exposure interferes with </a:t>
            </a:r>
            <a:b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</a:br>
            <a:r>
              <a:rPr lang="en-US" sz="324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   accurate perception</a:t>
            </a:r>
            <a:endParaRPr sz="324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body" idx="1"/>
          </p:nvPr>
        </p:nvSpPr>
        <p:spPr>
          <a:xfrm>
            <a:off x="35467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468630" indent="-35433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Longer exposure to ambiguous data makes people </a:t>
            </a:r>
            <a:r>
              <a:rPr lang="en-US" sz="2400" b="1" dirty="0">
                <a:ea typeface="Arial"/>
                <a:cs typeface="Arial"/>
                <a:sym typeface="Arial"/>
              </a:rPr>
              <a:t>more confident </a:t>
            </a:r>
            <a:r>
              <a:rPr lang="en-US" sz="2400" dirty="0">
                <a:ea typeface="Arial"/>
                <a:cs typeface="Arial"/>
                <a:sym typeface="Arial"/>
              </a:rPr>
              <a:t>in their initial model</a:t>
            </a:r>
            <a:endParaRPr sz="2400" dirty="0">
              <a:ea typeface="Arial"/>
              <a:cs typeface="Arial"/>
              <a:sym typeface="Arial"/>
            </a:endParaRPr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is true even if new data presents strong evidence that their model is </a:t>
            </a:r>
            <a:r>
              <a:rPr lang="en-US" sz="2400" b="1" dirty="0">
                <a:ea typeface="Arial"/>
                <a:cs typeface="Arial"/>
                <a:sym typeface="Arial"/>
              </a:rPr>
              <a:t>wrong</a:t>
            </a:r>
            <a:r>
              <a:rPr lang="en-US" sz="2400" dirty="0">
                <a:ea typeface="Arial"/>
                <a:cs typeface="Arial"/>
                <a:sym typeface="Arial"/>
              </a:rPr>
              <a:t>!</a:t>
            </a:r>
            <a:endParaRPr sz="2400" dirty="0"/>
          </a:p>
          <a:p>
            <a:pPr marL="468630" indent="-354330"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Important: need to be intentional when we design, because incremental information can be </a:t>
            </a:r>
            <a:r>
              <a:rPr lang="en-US" sz="2400" b="1" dirty="0">
                <a:ea typeface="Arial"/>
                <a:cs typeface="Arial"/>
                <a:sym typeface="Arial"/>
              </a:rPr>
              <a:t>misleading</a:t>
            </a:r>
            <a:endParaRPr sz="2400" dirty="0"/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64E7274A-6003-1953-0707-F7E859D20219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228F29-DC01-50A7-5A5F-31C5098DEB05}"/>
              </a:ext>
            </a:extLst>
          </p:cNvPr>
          <p:cNvSpPr/>
          <p:nvPr/>
        </p:nvSpPr>
        <p:spPr>
          <a:xfrm>
            <a:off x="4983480" y="4581144"/>
            <a:ext cx="4654296" cy="10515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Anyone remember what we talked about last time that related to exactly this?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body" idx="1"/>
          </p:nvPr>
        </p:nvSpPr>
        <p:spPr>
          <a:xfrm>
            <a:off x="3532911" y="346365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25729" indent="-11429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good: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Well-tuned mental models let us process information quickly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Frees up more processing power to synthesize information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bad: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People (esp. experts) tend not to notice information that contradicts their mental model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A “fresh pair of eyes” can be beneficial</a:t>
            </a:r>
            <a:endParaRPr sz="2400" dirty="0"/>
          </a:p>
          <a:p>
            <a:pPr marL="125729" indent="-11429"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 ugly: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Mental models are unavoidable: everyone has them, and they’re all different</a:t>
            </a:r>
            <a:endParaRPr sz="2400" dirty="0"/>
          </a:p>
          <a:p>
            <a:pPr marL="868680" lvl="1" indent="-347980">
              <a:spcBef>
                <a:spcPts val="12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Key:</a:t>
            </a:r>
            <a:r>
              <a:rPr lang="en-US" sz="2400" dirty="0">
                <a:ea typeface="Arial"/>
                <a:cs typeface="Arial"/>
                <a:sym typeface="Arial"/>
              </a:rPr>
              <a:t> be aware of how mental models form, how they shape perception, and how to support (or challenge) them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0305E3B6-892E-37E6-D911-8E67520E7FC7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Mental Models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1002B5-B53F-8622-7C85-67B5AF8FB382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3526445" y="3701708"/>
            <a:ext cx="2097557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effects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3602182" y="1560947"/>
            <a:ext cx="1660339" cy="1868053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  <p:sp>
        <p:nvSpPr>
          <p:cNvPr id="3" name="Google Shape;225;p22">
            <a:extLst>
              <a:ext uri="{FF2B5EF4-FFF2-40B4-BE49-F238E27FC236}">
                <a16:creationId xmlns:a16="http://schemas.microsoft.com/office/drawing/2014/main" id="{01A1D1B9-338A-B84F-6906-56179398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Emergence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0610A894-86EA-E6C4-F226-6F00428214E1}"/>
              </a:ext>
            </a:extLst>
          </p:cNvPr>
          <p:cNvGrpSpPr/>
          <p:nvPr/>
        </p:nvGrpSpPr>
        <p:grpSpPr>
          <a:xfrm>
            <a:off x="5497032" y="1755568"/>
            <a:ext cx="2336901" cy="1499401"/>
            <a:chOff x="1050286" y="1333500"/>
            <a:chExt cx="7044055" cy="4927600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F9C3670-DD58-0E7E-C2CF-E626974021A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386" y="1371600"/>
              <a:ext cx="6967227" cy="4851153"/>
            </a:xfrm>
            <a:prstGeom prst="rect">
              <a:avLst/>
            </a:prstGeom>
          </p:spPr>
        </p:pic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D8EC8BD1-42E3-42C1-8963-067BE2F49C95}"/>
                </a:ext>
              </a:extLst>
            </p:cNvPr>
            <p:cNvSpPr/>
            <p:nvPr/>
          </p:nvSpPr>
          <p:spPr>
            <a:xfrm>
              <a:off x="1069336" y="1352550"/>
              <a:ext cx="7005955" cy="4889500"/>
            </a:xfrm>
            <a:custGeom>
              <a:avLst/>
              <a:gdLst/>
              <a:ahLst/>
              <a:cxnLst/>
              <a:rect l="l" t="t" r="r" b="b"/>
              <a:pathLst>
                <a:path w="7005955" h="4889500">
                  <a:moveTo>
                    <a:pt x="0" y="0"/>
                  </a:moveTo>
                  <a:lnTo>
                    <a:pt x="7005328" y="0"/>
                  </a:lnTo>
                  <a:lnTo>
                    <a:pt x="7005328" y="4889253"/>
                  </a:lnTo>
                  <a:lnTo>
                    <a:pt x="0" y="488925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3134014-597D-2D94-048E-AD5C51A8A612}"/>
              </a:ext>
            </a:extLst>
          </p:cNvPr>
          <p:cNvSpPr txBox="1"/>
          <p:nvPr/>
        </p:nvSpPr>
        <p:spPr>
          <a:xfrm>
            <a:off x="5761182" y="3770464"/>
            <a:ext cx="177421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Life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Magazine: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58;7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1965-02-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19,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120.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Photographer: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Ronald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James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Google Shape;225;p22">
            <a:extLst>
              <a:ext uri="{FF2B5EF4-FFF2-40B4-BE49-F238E27FC236}">
                <a16:creationId xmlns:a16="http://schemas.microsoft.com/office/drawing/2014/main" id="{6DB5BC66-2C68-6F0F-90B2-807B6CE77AB9}"/>
              </a:ext>
            </a:extLst>
          </p:cNvPr>
          <p:cNvSpPr txBox="1">
            <a:spLocks/>
          </p:cNvSpPr>
          <p:nvPr/>
        </p:nvSpPr>
        <p:spPr>
          <a:xfrm>
            <a:off x="8068622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F8D62A23-2439-D4F7-505A-AF97A6A75383}"/>
              </a:ext>
            </a:extLst>
          </p:cNvPr>
          <p:cNvGrpSpPr/>
          <p:nvPr/>
        </p:nvGrpSpPr>
        <p:grpSpPr>
          <a:xfrm>
            <a:off x="8185057" y="1693083"/>
            <a:ext cx="1457604" cy="1624294"/>
            <a:chOff x="2576512" y="1961800"/>
            <a:chExt cx="3786504" cy="392557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D46C74F4-0760-1E2D-9A5E-7DEF9AE116E7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799"/>
                  </a:lnTo>
                  <a:lnTo>
                    <a:pt x="2438400" y="2590799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BF6E7415-AE72-BA50-AB94-634D38012B0D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6C0C1F16-8633-7DB7-72C6-A1AB12806200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2438400" y="25908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2576B0CD-10EB-007A-035A-6E28FDF28D58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A181D926-F8AC-4D1C-1BD7-633D24A979A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8348" y="1961800"/>
              <a:ext cx="3784102" cy="3924999"/>
            </a:xfrm>
            <a:prstGeom prst="rect">
              <a:avLst/>
            </a:prstGeom>
          </p:spPr>
        </p:pic>
      </p:grpSp>
      <p:sp>
        <p:nvSpPr>
          <p:cNvPr id="19" name="Google Shape;225;p22">
            <a:extLst>
              <a:ext uri="{FF2B5EF4-FFF2-40B4-BE49-F238E27FC236}">
                <a16:creationId xmlns:a16="http://schemas.microsoft.com/office/drawing/2014/main" id="{4B409560-6FA0-4E6B-69EB-665ADE49D4B5}"/>
              </a:ext>
            </a:extLst>
          </p:cNvPr>
          <p:cNvSpPr txBox="1">
            <a:spLocks/>
          </p:cNvSpPr>
          <p:nvPr/>
        </p:nvSpPr>
        <p:spPr>
          <a:xfrm>
            <a:off x="10179503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Invariance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58B9870C-1900-7B94-2B6C-92DDF2E6F0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9144" y="1542893"/>
            <a:ext cx="1774212" cy="184510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7BA1E4BE-9FC2-8992-191C-F9871E90D3DE}"/>
              </a:ext>
            </a:extLst>
          </p:cNvPr>
          <p:cNvSpPr txBox="1"/>
          <p:nvPr/>
        </p:nvSpPr>
        <p:spPr>
          <a:xfrm>
            <a:off x="9627873" y="3577741"/>
            <a:ext cx="2097557" cy="110094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Demonstration</a:t>
            </a:r>
            <a:r>
              <a:rPr lang="en-US" sz="120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3.5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E1B8-2FD5-09D4-8383-24C691914A7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this mean for visualization?</a:t>
            </a:r>
          </a:p>
        </p:txBody>
      </p:sp>
      <p:grpSp>
        <p:nvGrpSpPr>
          <p:cNvPr id="3" name="Google Shape;325;p32">
            <a:extLst>
              <a:ext uri="{FF2B5EF4-FFF2-40B4-BE49-F238E27FC236}">
                <a16:creationId xmlns:a16="http://schemas.microsoft.com/office/drawing/2014/main" id="{0C074A0C-7528-DE61-F3E2-2A8E33C9F4FC}"/>
              </a:ext>
            </a:extLst>
          </p:cNvPr>
          <p:cNvGrpSpPr/>
          <p:nvPr/>
        </p:nvGrpSpPr>
        <p:grpSpPr>
          <a:xfrm>
            <a:off x="5036127" y="4402908"/>
            <a:ext cx="4953000" cy="646331"/>
            <a:chOff x="4038600" y="6096000"/>
            <a:chExt cx="4953000" cy="646331"/>
          </a:xfrm>
        </p:grpSpPr>
        <p:sp>
          <p:nvSpPr>
            <p:cNvPr id="4" name="Google Shape;326;p32">
              <a:extLst>
                <a:ext uri="{FF2B5EF4-FFF2-40B4-BE49-F238E27FC236}">
                  <a16:creationId xmlns:a16="http://schemas.microsoft.com/office/drawing/2014/main" id="{DFB81298-7098-9FDA-3E17-CDDFA7C5BF9B}"/>
                </a:ext>
              </a:extLst>
            </p:cNvPr>
            <p:cNvSpPr txBox="1"/>
            <p:nvPr/>
          </p:nvSpPr>
          <p:spPr>
            <a:xfrm>
              <a:off x="4495800" y="6096000"/>
              <a:ext cx="4495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6 “Laws of Grouping”</a:t>
              </a:r>
              <a:endParaRPr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Google Shape;327;p32">
              <a:extLst>
                <a:ext uri="{FF2B5EF4-FFF2-40B4-BE49-F238E27FC236}">
                  <a16:creationId xmlns:a16="http://schemas.microsoft.com/office/drawing/2014/main" id="{AE5D9DAE-87DC-5331-FF31-1A6EF694C746}"/>
                </a:ext>
              </a:extLst>
            </p:cNvPr>
            <p:cNvCxnSpPr/>
            <p:nvPr/>
          </p:nvCxnSpPr>
          <p:spPr>
            <a:xfrm>
              <a:off x="4038600" y="6477000"/>
              <a:ext cx="457200" cy="0"/>
            </a:xfrm>
            <a:prstGeom prst="straightConnector1">
              <a:avLst/>
            </a:prstGeom>
            <a:noFill/>
            <a:ln w="57150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EBCFE572-17BD-B9F1-25F2-FBC8261D7298}"/>
              </a:ext>
            </a:extLst>
          </p:cNvPr>
          <p:cNvSpPr txBox="1">
            <a:spLocks/>
          </p:cNvSpPr>
          <p:nvPr/>
        </p:nvSpPr>
        <p:spPr>
          <a:xfrm>
            <a:off x="3670948" y="1132980"/>
            <a:ext cx="7918450" cy="743730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lnSpc>
                <a:spcPct val="100800"/>
              </a:lnSpc>
              <a:spcBef>
                <a:spcPts val="75"/>
              </a:spcBef>
              <a:buNone/>
            </a:pPr>
            <a:r>
              <a:rPr lang="en-US" sz="2400" b="1" dirty="0">
                <a:cs typeface="Arial"/>
              </a:rPr>
              <a:t>Question:</a:t>
            </a:r>
            <a:r>
              <a:rPr lang="en-US" sz="2400" b="1" spc="-10" dirty="0">
                <a:cs typeface="Arial"/>
              </a:rPr>
              <a:t> </a:t>
            </a:r>
            <a:r>
              <a:rPr lang="en-US" sz="2400" dirty="0"/>
              <a:t>what</a:t>
            </a:r>
            <a:r>
              <a:rPr lang="en-US" sz="2400" spc="-20" dirty="0"/>
              <a:t> </a:t>
            </a:r>
            <a:r>
              <a:rPr lang="en-US" sz="2400" dirty="0"/>
              <a:t>makes</a:t>
            </a:r>
            <a:r>
              <a:rPr lang="en-US" sz="2400" spc="-10" dirty="0"/>
              <a:t> </a:t>
            </a:r>
            <a:r>
              <a:rPr lang="en-US" sz="2400" dirty="0"/>
              <a:t>all</a:t>
            </a:r>
            <a:r>
              <a:rPr lang="en-US" sz="2400" spc="-10" dirty="0"/>
              <a:t> </a:t>
            </a:r>
            <a:r>
              <a:rPr lang="en-US" sz="2400" dirty="0"/>
              <a:t>this</a:t>
            </a:r>
            <a:r>
              <a:rPr lang="en-US" sz="2400" spc="-10" dirty="0"/>
              <a:t> </a:t>
            </a:r>
            <a:r>
              <a:rPr lang="en-US" sz="2400" dirty="0"/>
              <a:t>mental</a:t>
            </a:r>
            <a:r>
              <a:rPr lang="en-US" sz="2400" spc="-10" dirty="0"/>
              <a:t> </a:t>
            </a:r>
            <a:r>
              <a:rPr lang="en-US" sz="2400" dirty="0"/>
              <a:t>model</a:t>
            </a:r>
            <a:r>
              <a:rPr lang="en-US" sz="2400" spc="-5" dirty="0"/>
              <a:t> </a:t>
            </a:r>
            <a:r>
              <a:rPr lang="en-US" sz="2400" dirty="0"/>
              <a:t>stuff</a:t>
            </a:r>
            <a:r>
              <a:rPr lang="en-US" sz="2400" spc="-20" dirty="0"/>
              <a:t> </a:t>
            </a:r>
            <a:r>
              <a:rPr lang="en-US" sz="2400" dirty="0"/>
              <a:t>useful</a:t>
            </a:r>
            <a:r>
              <a:rPr lang="en-US" sz="2400" spc="-5" dirty="0"/>
              <a:t> </a:t>
            </a:r>
            <a:r>
              <a:rPr lang="en-US" sz="2400" spc="-25" dirty="0"/>
              <a:t>to </a:t>
            </a:r>
            <a:r>
              <a:rPr lang="en-US" sz="2400" dirty="0"/>
              <a:t>us</a:t>
            </a:r>
            <a:r>
              <a:rPr lang="en-US" sz="2400" spc="-20" dirty="0"/>
              <a:t> </a:t>
            </a:r>
            <a:r>
              <a:rPr lang="en-US" sz="2400" dirty="0"/>
              <a:t>(designers</a:t>
            </a:r>
            <a:r>
              <a:rPr lang="en-US" sz="2400" spc="-5" dirty="0"/>
              <a:t> </a:t>
            </a:r>
            <a:r>
              <a:rPr lang="en-US" sz="2400" dirty="0"/>
              <a:t>and</a:t>
            </a:r>
            <a:r>
              <a:rPr lang="en-US" sz="2400" spc="-5" dirty="0"/>
              <a:t> </a:t>
            </a:r>
            <a:r>
              <a:rPr lang="en-US" sz="2400" dirty="0"/>
              <a:t>readers</a:t>
            </a:r>
            <a:r>
              <a:rPr lang="en-US" sz="2400" spc="-5" dirty="0"/>
              <a:t> </a:t>
            </a:r>
            <a:r>
              <a:rPr lang="en-US" sz="2400" dirty="0"/>
              <a:t>of</a:t>
            </a:r>
            <a:r>
              <a:rPr lang="en-US" sz="2400" spc="-10" dirty="0"/>
              <a:t> data)?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7D3BD-1B11-1CB2-3F5E-AED971DE8584}"/>
              </a:ext>
            </a:extLst>
          </p:cNvPr>
          <p:cNvSpPr txBox="1"/>
          <p:nvPr/>
        </p:nvSpPr>
        <p:spPr>
          <a:xfrm>
            <a:off x="3670948" y="2454932"/>
            <a:ext cx="79184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182245" lvl="0" indent="0" algn="l" defTabSz="457200" rtl="0" eaLnBrk="1" fontAlgn="auto" latinLnBrk="0" hangingPunct="1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Answer:</a:t>
            </a:r>
            <a:r>
              <a:rPr kumimoji="0" lang="en-US" sz="2400" b="1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order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understand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 people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interpret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of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data,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know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what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cues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they’re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picking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situate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those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cues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within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larger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  <p:pic>
        <p:nvPicPr>
          <p:cNvPr id="4" name="Picture 3" descr="A close-up of a pill&#10;&#10;Description automatically generated">
            <a:extLst>
              <a:ext uri="{FF2B5EF4-FFF2-40B4-BE49-F238E27FC236}">
                <a16:creationId xmlns:a16="http://schemas.microsoft.com/office/drawing/2014/main" id="{F0954E6C-37A4-68CE-416C-523A186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89" y="2081823"/>
            <a:ext cx="7772400" cy="3119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33700A2-DD81-090A-F4A9-58D6EFC200F4}"/>
              </a:ext>
            </a:extLst>
          </p:cNvPr>
          <p:cNvSpPr/>
          <p:nvPr/>
        </p:nvSpPr>
        <p:spPr>
          <a:xfrm>
            <a:off x="3817489" y="2145323"/>
            <a:ext cx="3181188" cy="3037792"/>
          </a:xfrm>
          <a:prstGeom prst="frame">
            <a:avLst>
              <a:gd name="adj1" fmla="val 73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E1E5D00-F3B5-FCA9-40CD-4110E71B6814}"/>
              </a:ext>
            </a:extLst>
          </p:cNvPr>
          <p:cNvSpPr/>
          <p:nvPr/>
        </p:nvSpPr>
        <p:spPr>
          <a:xfrm>
            <a:off x="759231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D5773CA-B186-D4EF-5591-F10DEFEC997B}"/>
              </a:ext>
            </a:extLst>
          </p:cNvPr>
          <p:cNvSpPr/>
          <p:nvPr/>
        </p:nvSpPr>
        <p:spPr>
          <a:xfrm>
            <a:off x="887436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993BDE-BAB6-A2CB-0DF6-BB09C325C0D1}"/>
              </a:ext>
            </a:extLst>
          </p:cNvPr>
          <p:cNvSpPr/>
          <p:nvPr/>
        </p:nvSpPr>
        <p:spPr>
          <a:xfrm>
            <a:off x="10210797" y="2152162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“grey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  <p:pic>
        <p:nvPicPr>
          <p:cNvPr id="4" name="Picture 3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65E81FB3-CB3A-AE0A-3175-89990C80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2451528"/>
            <a:ext cx="3688379" cy="37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57975" y="226125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</a:t>
            </a:r>
          </a:p>
        </p:txBody>
      </p:sp>
      <p:grpSp>
        <p:nvGrpSpPr>
          <p:cNvPr id="3" name="Google Shape;458;p40">
            <a:extLst>
              <a:ext uri="{FF2B5EF4-FFF2-40B4-BE49-F238E27FC236}">
                <a16:creationId xmlns:a16="http://schemas.microsoft.com/office/drawing/2014/main" id="{C819B105-1524-BB1C-32AF-5F911F8C4259}"/>
              </a:ext>
            </a:extLst>
          </p:cNvPr>
          <p:cNvGrpSpPr/>
          <p:nvPr/>
        </p:nvGrpSpPr>
        <p:grpSpPr>
          <a:xfrm>
            <a:off x="4998534" y="3281094"/>
            <a:ext cx="1498846" cy="1528465"/>
            <a:chOff x="4038600" y="1295400"/>
            <a:chExt cx="1498846" cy="1528465"/>
          </a:xfrm>
        </p:grpSpPr>
        <p:grpSp>
          <p:nvGrpSpPr>
            <p:cNvPr id="4" name="Google Shape;459;p40">
              <a:extLst>
                <a:ext uri="{FF2B5EF4-FFF2-40B4-BE49-F238E27FC236}">
                  <a16:creationId xmlns:a16="http://schemas.microsoft.com/office/drawing/2014/main" id="{A3870A85-A660-E124-F742-BB801C9801A3}"/>
                </a:ext>
              </a:extLst>
            </p:cNvPr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6" name="Google Shape;460;p40">
                <a:extLst>
                  <a:ext uri="{FF2B5EF4-FFF2-40B4-BE49-F238E27FC236}">
                    <a16:creationId xmlns:a16="http://schemas.microsoft.com/office/drawing/2014/main" id="{36E2B143-282B-8ECD-9FEE-E93DCE9B9F77}"/>
                  </a:ext>
                </a:extLst>
              </p:cNvPr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8" name="Google Shape;461;p40">
                  <a:extLst>
                    <a:ext uri="{FF2B5EF4-FFF2-40B4-BE49-F238E27FC236}">
                      <a16:creationId xmlns:a16="http://schemas.microsoft.com/office/drawing/2014/main" id="{58E4FF31-E7AC-692A-B726-8410CDB62E57}"/>
                    </a:ext>
                  </a:extLst>
                </p:cNvPr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" name="Google Shape;462;p40">
                  <a:extLst>
                    <a:ext uri="{FF2B5EF4-FFF2-40B4-BE49-F238E27FC236}">
                      <a16:creationId xmlns:a16="http://schemas.microsoft.com/office/drawing/2014/main" id="{49D178AB-A543-25E1-1C83-61C7F73D441F}"/>
                    </a:ext>
                  </a:extLst>
                </p:cNvPr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" name="Google Shape;463;p40">
                  <a:extLst>
                    <a:ext uri="{FF2B5EF4-FFF2-40B4-BE49-F238E27FC236}">
                      <a16:creationId xmlns:a16="http://schemas.microsoft.com/office/drawing/2014/main" id="{A3C98BC2-92D8-8CC3-EC0D-48D443871E66}"/>
                    </a:ext>
                  </a:extLst>
                </p:cNvPr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" name="Google Shape;464;p40">
                <a:extLst>
                  <a:ext uri="{FF2B5EF4-FFF2-40B4-BE49-F238E27FC236}">
                    <a16:creationId xmlns:a16="http://schemas.microsoft.com/office/drawing/2014/main" id="{B6F589F7-E32E-BE88-9FD1-7B381F854A02}"/>
                  </a:ext>
                </a:extLst>
              </p:cNvPr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Google Shape;465;p40">
              <a:extLst>
                <a:ext uri="{FF2B5EF4-FFF2-40B4-BE49-F238E27FC236}">
                  <a16:creationId xmlns:a16="http://schemas.microsoft.com/office/drawing/2014/main" id="{37E04569-0E5E-1E40-5C1C-E8C683FB89E9}"/>
                </a:ext>
              </a:extLst>
            </p:cNvPr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466;p40">
            <a:extLst>
              <a:ext uri="{FF2B5EF4-FFF2-40B4-BE49-F238E27FC236}">
                <a16:creationId xmlns:a16="http://schemas.microsoft.com/office/drawing/2014/main" id="{F2B2D2CE-123E-C9F9-D214-31C84AEB1388}"/>
              </a:ext>
            </a:extLst>
          </p:cNvPr>
          <p:cNvGrpSpPr/>
          <p:nvPr/>
        </p:nvGrpSpPr>
        <p:grpSpPr>
          <a:xfrm>
            <a:off x="6770122" y="3279458"/>
            <a:ext cx="1381508" cy="1604665"/>
            <a:chOff x="5715000" y="1219200"/>
            <a:chExt cx="1381508" cy="1604665"/>
          </a:xfrm>
        </p:grpSpPr>
        <p:sp>
          <p:nvSpPr>
            <p:cNvPr id="12" name="Google Shape;467;p40">
              <a:extLst>
                <a:ext uri="{FF2B5EF4-FFF2-40B4-BE49-F238E27FC236}">
                  <a16:creationId xmlns:a16="http://schemas.microsoft.com/office/drawing/2014/main" id="{2DC371F5-0F2C-8B8A-85A6-B765955B93A1}"/>
                </a:ext>
              </a:extLst>
            </p:cNvPr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Google Shape;468;p40">
              <a:extLst>
                <a:ext uri="{FF2B5EF4-FFF2-40B4-BE49-F238E27FC236}">
                  <a16:creationId xmlns:a16="http://schemas.microsoft.com/office/drawing/2014/main" id="{5850B46F-5BD8-BB7A-8C27-C2E04867AE69}"/>
                </a:ext>
              </a:extLst>
            </p:cNvPr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476;p40">
            <a:extLst>
              <a:ext uri="{FF2B5EF4-FFF2-40B4-BE49-F238E27FC236}">
                <a16:creationId xmlns:a16="http://schemas.microsoft.com/office/drawing/2014/main" id="{1AD4AB5E-E971-66F8-953D-458EFE47C8EB}"/>
              </a:ext>
            </a:extLst>
          </p:cNvPr>
          <p:cNvGrpSpPr/>
          <p:nvPr/>
        </p:nvGrpSpPr>
        <p:grpSpPr>
          <a:xfrm>
            <a:off x="4911859" y="5069120"/>
            <a:ext cx="1518264" cy="1604662"/>
            <a:chOff x="4015019" y="2819403"/>
            <a:chExt cx="1518264" cy="1604662"/>
          </a:xfrm>
        </p:grpSpPr>
        <p:grpSp>
          <p:nvGrpSpPr>
            <p:cNvPr id="15" name="Google Shape;477;p40">
              <a:extLst>
                <a:ext uri="{FF2B5EF4-FFF2-40B4-BE49-F238E27FC236}">
                  <a16:creationId xmlns:a16="http://schemas.microsoft.com/office/drawing/2014/main" id="{958A6669-1E5C-0EFD-307D-3A5DC317521F}"/>
                </a:ext>
              </a:extLst>
            </p:cNvPr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17" name="Google Shape;478;p40">
                <a:extLst>
                  <a:ext uri="{FF2B5EF4-FFF2-40B4-BE49-F238E27FC236}">
                    <a16:creationId xmlns:a16="http://schemas.microsoft.com/office/drawing/2014/main" id="{F5EC4D86-3E5C-615F-C4DA-C6CA8F3B8641}"/>
                  </a:ext>
                </a:extLst>
              </p:cNvPr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" name="Google Shape;479;p40">
                <a:extLst>
                  <a:ext uri="{FF2B5EF4-FFF2-40B4-BE49-F238E27FC236}">
                    <a16:creationId xmlns:a16="http://schemas.microsoft.com/office/drawing/2014/main" id="{2DF1E23C-28BD-98A3-0D98-D2F4E7D4D009}"/>
                  </a:ext>
                </a:extLst>
              </p:cNvPr>
              <p:cNvCxnSpPr>
                <a:endCxn id="19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480;p40">
                <a:extLst>
                  <a:ext uri="{FF2B5EF4-FFF2-40B4-BE49-F238E27FC236}">
                    <a16:creationId xmlns:a16="http://schemas.microsoft.com/office/drawing/2014/main" id="{92B53B65-7358-94A5-99DD-E4AC72DFEBB2}"/>
                  </a:ext>
                </a:extLst>
              </p:cNvPr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481;p40">
              <a:extLst>
                <a:ext uri="{FF2B5EF4-FFF2-40B4-BE49-F238E27FC236}">
                  <a16:creationId xmlns:a16="http://schemas.microsoft.com/office/drawing/2014/main" id="{07D8865C-046E-DE27-8F3D-A4DB52260476}"/>
                </a:ext>
              </a:extLst>
            </p:cNvPr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482;p40">
            <a:extLst>
              <a:ext uri="{FF2B5EF4-FFF2-40B4-BE49-F238E27FC236}">
                <a16:creationId xmlns:a16="http://schemas.microsoft.com/office/drawing/2014/main" id="{F4D12505-B3C5-A181-906C-581DC5F5DA0E}"/>
              </a:ext>
            </a:extLst>
          </p:cNvPr>
          <p:cNvGrpSpPr/>
          <p:nvPr/>
        </p:nvGrpSpPr>
        <p:grpSpPr>
          <a:xfrm>
            <a:off x="6522248" y="5170317"/>
            <a:ext cx="1963699" cy="1528465"/>
            <a:chOff x="5410200" y="2971800"/>
            <a:chExt cx="1963699" cy="1528465"/>
          </a:xfrm>
        </p:grpSpPr>
        <p:grpSp>
          <p:nvGrpSpPr>
            <p:cNvPr id="21" name="Google Shape;483;p40">
              <a:extLst>
                <a:ext uri="{FF2B5EF4-FFF2-40B4-BE49-F238E27FC236}">
                  <a16:creationId xmlns:a16="http://schemas.microsoft.com/office/drawing/2014/main" id="{185F034D-F421-C53C-E10F-34FB69D0E09C}"/>
                </a:ext>
              </a:extLst>
            </p:cNvPr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23" name="Google Shape;484;p40">
                <a:extLst>
                  <a:ext uri="{FF2B5EF4-FFF2-40B4-BE49-F238E27FC236}">
                    <a16:creationId xmlns:a16="http://schemas.microsoft.com/office/drawing/2014/main" id="{221AC1CC-3325-556D-3163-D731CCB4F6DD}"/>
                  </a:ext>
                </a:extLst>
              </p:cNvPr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4" name="Google Shape;485;p40">
                  <a:extLst>
                    <a:ext uri="{FF2B5EF4-FFF2-40B4-BE49-F238E27FC236}">
                      <a16:creationId xmlns:a16="http://schemas.microsoft.com/office/drawing/2014/main" id="{4F4777DA-8705-0436-3623-CB539ED80DBB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51" name="Google Shape;486;p40">
                    <a:extLst>
                      <a:ext uri="{FF2B5EF4-FFF2-40B4-BE49-F238E27FC236}">
                        <a16:creationId xmlns:a16="http://schemas.microsoft.com/office/drawing/2014/main" id="{2D0BD8BF-7006-AD21-69D2-FF2299C074A5}"/>
                      </a:ext>
                    </a:extLst>
                  </p:cNvPr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" name="Google Shape;487;p40">
                    <a:extLst>
                      <a:ext uri="{FF2B5EF4-FFF2-40B4-BE49-F238E27FC236}">
                        <a16:creationId xmlns:a16="http://schemas.microsoft.com/office/drawing/2014/main" id="{85823AB9-B913-FFC6-3EF0-8EE5CDF70A72}"/>
                      </a:ext>
                    </a:extLst>
                  </p:cNvPr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" name="Google Shape;488;p40">
                    <a:extLst>
                      <a:ext uri="{FF2B5EF4-FFF2-40B4-BE49-F238E27FC236}">
                        <a16:creationId xmlns:a16="http://schemas.microsoft.com/office/drawing/2014/main" id="{F94CB96C-904B-5B55-80C1-BA26004BAC07}"/>
                      </a:ext>
                    </a:extLst>
                  </p:cNvPr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" name="Google Shape;489;p40">
                  <a:extLst>
                    <a:ext uri="{FF2B5EF4-FFF2-40B4-BE49-F238E27FC236}">
                      <a16:creationId xmlns:a16="http://schemas.microsoft.com/office/drawing/2014/main" id="{A5154A98-5823-D897-D52F-81838781AAF7}"/>
                    </a:ext>
                  </a:extLst>
                </p:cNvPr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6" name="Google Shape;490;p40">
                    <a:extLst>
                      <a:ext uri="{FF2B5EF4-FFF2-40B4-BE49-F238E27FC236}">
                        <a16:creationId xmlns:a16="http://schemas.microsoft.com/office/drawing/2014/main" id="{33656E73-FE00-FFAD-E626-A034E2F69E84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7" name="Google Shape;491;p40">
                    <a:extLst>
                      <a:ext uri="{FF2B5EF4-FFF2-40B4-BE49-F238E27FC236}">
                        <a16:creationId xmlns:a16="http://schemas.microsoft.com/office/drawing/2014/main" id="{33B92A91-AC5A-7FCF-ABAA-D232EE1EB8FE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8" name="Google Shape;492;p40">
                    <a:extLst>
                      <a:ext uri="{FF2B5EF4-FFF2-40B4-BE49-F238E27FC236}">
                        <a16:creationId xmlns:a16="http://schemas.microsoft.com/office/drawing/2014/main" id="{A19C6B5F-580F-A9EB-ABB6-EEA31EED4672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" name="Google Shape;493;p40">
                    <a:extLst>
                      <a:ext uri="{FF2B5EF4-FFF2-40B4-BE49-F238E27FC236}">
                        <a16:creationId xmlns:a16="http://schemas.microsoft.com/office/drawing/2014/main" id="{097D58D2-0E7C-D05A-9C37-E318F1504E7C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0" name="Google Shape;494;p40">
                    <a:extLst>
                      <a:ext uri="{FF2B5EF4-FFF2-40B4-BE49-F238E27FC236}">
                        <a16:creationId xmlns:a16="http://schemas.microsoft.com/office/drawing/2014/main" id="{BCFFF452-8E02-DEF0-D273-60609F2A54A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24" name="Google Shape;495;p40">
                <a:extLst>
                  <a:ext uri="{FF2B5EF4-FFF2-40B4-BE49-F238E27FC236}">
                    <a16:creationId xmlns:a16="http://schemas.microsoft.com/office/drawing/2014/main" id="{B37A1562-6126-CF1C-5F9A-AF0AE2E7D886}"/>
                  </a:ext>
                </a:extLst>
              </p:cNvPr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25" name="Google Shape;496;p40">
                  <a:extLst>
                    <a:ext uri="{FF2B5EF4-FFF2-40B4-BE49-F238E27FC236}">
                      <a16:creationId xmlns:a16="http://schemas.microsoft.com/office/drawing/2014/main" id="{3B58A1F4-67EF-BF24-5B64-EF75621A09F6}"/>
                    </a:ext>
                  </a:extLst>
                </p:cNvPr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32" name="Google Shape;497;p40">
                    <a:extLst>
                      <a:ext uri="{FF2B5EF4-FFF2-40B4-BE49-F238E27FC236}">
                        <a16:creationId xmlns:a16="http://schemas.microsoft.com/office/drawing/2014/main" id="{10013BA9-0FCB-945C-B9ED-81CB958769F7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3" name="Google Shape;498;p40">
                    <a:extLst>
                      <a:ext uri="{FF2B5EF4-FFF2-40B4-BE49-F238E27FC236}">
                        <a16:creationId xmlns:a16="http://schemas.microsoft.com/office/drawing/2014/main" id="{EBB3E755-3D44-BB66-E3E3-D5858A26A7D4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4" name="Google Shape;499;p40">
                    <a:extLst>
                      <a:ext uri="{FF2B5EF4-FFF2-40B4-BE49-F238E27FC236}">
                        <a16:creationId xmlns:a16="http://schemas.microsoft.com/office/drawing/2014/main" id="{B1AB3DB9-FC45-3C21-E9C8-0D7E0BA09835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5" name="Google Shape;500;p40">
                    <a:extLst>
                      <a:ext uri="{FF2B5EF4-FFF2-40B4-BE49-F238E27FC236}">
                        <a16:creationId xmlns:a16="http://schemas.microsoft.com/office/drawing/2014/main" id="{548E31C1-4C0F-159B-38CD-C45692115514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6" name="Google Shape;501;p40">
                    <a:extLst>
                      <a:ext uri="{FF2B5EF4-FFF2-40B4-BE49-F238E27FC236}">
                        <a16:creationId xmlns:a16="http://schemas.microsoft.com/office/drawing/2014/main" id="{E8B8CC47-A50D-9729-A0A5-08429F690CFF}"/>
                      </a:ext>
                    </a:extLst>
                  </p:cNvPr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7" name="Google Shape;502;p40">
                    <a:extLst>
                      <a:ext uri="{FF2B5EF4-FFF2-40B4-BE49-F238E27FC236}">
                        <a16:creationId xmlns:a16="http://schemas.microsoft.com/office/drawing/2014/main" id="{CA9E8FBD-CB3C-B937-B3AE-FEF9DD885B3C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8" name="Google Shape;503;p40">
                    <a:extLst>
                      <a:ext uri="{FF2B5EF4-FFF2-40B4-BE49-F238E27FC236}">
                        <a16:creationId xmlns:a16="http://schemas.microsoft.com/office/drawing/2014/main" id="{435309F7-9443-1C89-36EE-8465DBC6FEF2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39" name="Google Shape;504;p40">
                    <a:extLst>
                      <a:ext uri="{FF2B5EF4-FFF2-40B4-BE49-F238E27FC236}">
                        <a16:creationId xmlns:a16="http://schemas.microsoft.com/office/drawing/2014/main" id="{F64C303B-0DCB-DB1C-2AD0-DEDBFDD58E0B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0" name="Google Shape;505;p40">
                    <a:extLst>
                      <a:ext uri="{FF2B5EF4-FFF2-40B4-BE49-F238E27FC236}">
                        <a16:creationId xmlns:a16="http://schemas.microsoft.com/office/drawing/2014/main" id="{8D5AE999-1046-B73F-12AF-9DE2463FAFAF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1" name="Google Shape;506;p40">
                    <a:extLst>
                      <a:ext uri="{FF2B5EF4-FFF2-40B4-BE49-F238E27FC236}">
                        <a16:creationId xmlns:a16="http://schemas.microsoft.com/office/drawing/2014/main" id="{8A8D725A-B27A-DC22-667F-2207A31BCACC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2" name="Google Shape;507;p40">
                    <a:extLst>
                      <a:ext uri="{FF2B5EF4-FFF2-40B4-BE49-F238E27FC236}">
                        <a16:creationId xmlns:a16="http://schemas.microsoft.com/office/drawing/2014/main" id="{663DE952-D2B2-8EB0-C65D-CC3C937948FE}"/>
                      </a:ext>
                    </a:extLst>
                  </p:cNvPr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3" name="Google Shape;508;p40">
                    <a:extLst>
                      <a:ext uri="{FF2B5EF4-FFF2-40B4-BE49-F238E27FC236}">
                        <a16:creationId xmlns:a16="http://schemas.microsoft.com/office/drawing/2014/main" id="{BECB5FA5-826D-095A-8125-5A2EFEFBDB5A}"/>
                      </a:ext>
                    </a:extLst>
                  </p:cNvPr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26" name="Google Shape;509;p40">
                  <a:extLst>
                    <a:ext uri="{FF2B5EF4-FFF2-40B4-BE49-F238E27FC236}">
                      <a16:creationId xmlns:a16="http://schemas.microsoft.com/office/drawing/2014/main" id="{24420E70-63CE-6581-F66F-4D438072DB3C}"/>
                    </a:ext>
                  </a:extLst>
                </p:cNvPr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7" name="Google Shape;510;p40">
                  <a:extLst>
                    <a:ext uri="{FF2B5EF4-FFF2-40B4-BE49-F238E27FC236}">
                      <a16:creationId xmlns:a16="http://schemas.microsoft.com/office/drawing/2014/main" id="{FD776BCE-3223-FBC5-E746-35907E6E4064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8" name="Google Shape;511;p40">
                  <a:extLst>
                    <a:ext uri="{FF2B5EF4-FFF2-40B4-BE49-F238E27FC236}">
                      <a16:creationId xmlns:a16="http://schemas.microsoft.com/office/drawing/2014/main" id="{F89738B0-E274-6F03-174B-8195935F3C13}"/>
                    </a:ext>
                  </a:extLst>
                </p:cNvPr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9" name="Google Shape;512;p40">
                  <a:extLst>
                    <a:ext uri="{FF2B5EF4-FFF2-40B4-BE49-F238E27FC236}">
                      <a16:creationId xmlns:a16="http://schemas.microsoft.com/office/drawing/2014/main" id="{43621442-9B9D-D59B-3C83-F1AA9B22701B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0" name="Google Shape;513;p40">
                  <a:extLst>
                    <a:ext uri="{FF2B5EF4-FFF2-40B4-BE49-F238E27FC236}">
                      <a16:creationId xmlns:a16="http://schemas.microsoft.com/office/drawing/2014/main" id="{F6313CB1-D667-A74A-D406-33F4E938E5C0}"/>
                    </a:ext>
                  </a:extLst>
                </p:cNvPr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31" name="Google Shape;514;p40">
                  <a:extLst>
                    <a:ext uri="{FF2B5EF4-FFF2-40B4-BE49-F238E27FC236}">
                      <a16:creationId xmlns:a16="http://schemas.microsoft.com/office/drawing/2014/main" id="{EC3C5D5B-6B01-E19E-E9A1-FF981F0CA5D8}"/>
                    </a:ext>
                  </a:extLst>
                </p:cNvPr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22" name="Google Shape;515;p40">
              <a:extLst>
                <a:ext uri="{FF2B5EF4-FFF2-40B4-BE49-F238E27FC236}">
                  <a16:creationId xmlns:a16="http://schemas.microsoft.com/office/drawing/2014/main" id="{FB891F5E-1636-8A6E-8AE1-101916802D56}"/>
                </a:ext>
              </a:extLst>
            </p:cNvPr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16;p40">
            <a:extLst>
              <a:ext uri="{FF2B5EF4-FFF2-40B4-BE49-F238E27FC236}">
                <a16:creationId xmlns:a16="http://schemas.microsoft.com/office/drawing/2014/main" id="{A1FCB973-DEDD-70EF-5351-CEEB4917CDF7}"/>
              </a:ext>
            </a:extLst>
          </p:cNvPr>
          <p:cNvGrpSpPr/>
          <p:nvPr/>
        </p:nvGrpSpPr>
        <p:grpSpPr>
          <a:xfrm>
            <a:off x="8512090" y="4955519"/>
            <a:ext cx="1484902" cy="1718263"/>
            <a:chOff x="7391400" y="2782002"/>
            <a:chExt cx="1484902" cy="1718263"/>
          </a:xfrm>
        </p:grpSpPr>
        <p:grpSp>
          <p:nvGrpSpPr>
            <p:cNvPr id="55" name="Google Shape;517;p40">
              <a:extLst>
                <a:ext uri="{FF2B5EF4-FFF2-40B4-BE49-F238E27FC236}">
                  <a16:creationId xmlns:a16="http://schemas.microsoft.com/office/drawing/2014/main" id="{504EA299-8D47-B0A2-9E97-5EA012BBD370}"/>
                </a:ext>
              </a:extLst>
            </p:cNvPr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7" name="Google Shape;518;p40">
                <a:extLst>
                  <a:ext uri="{FF2B5EF4-FFF2-40B4-BE49-F238E27FC236}">
                    <a16:creationId xmlns:a16="http://schemas.microsoft.com/office/drawing/2014/main" id="{C28EC091-9472-9F5D-C0C2-1FE8387291D0}"/>
                  </a:ext>
                </a:extLst>
              </p:cNvPr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19;p40">
                <a:extLst>
                  <a:ext uri="{FF2B5EF4-FFF2-40B4-BE49-F238E27FC236}">
                    <a16:creationId xmlns:a16="http://schemas.microsoft.com/office/drawing/2014/main" id="{6E2673B8-C1AA-15BE-4700-D9348567BB90}"/>
                  </a:ext>
                </a:extLst>
              </p:cNvPr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520;p40">
              <a:extLst>
                <a:ext uri="{FF2B5EF4-FFF2-40B4-BE49-F238E27FC236}">
                  <a16:creationId xmlns:a16="http://schemas.microsoft.com/office/drawing/2014/main" id="{E3B8C5FE-0C00-EE25-E51C-E9B6D91CB60F}"/>
                </a:ext>
              </a:extLst>
            </p:cNvPr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" name="Picture 58" descr="A black and white panda&#10;&#10;Description automatically generated">
            <a:extLst>
              <a:ext uri="{FF2B5EF4-FFF2-40B4-BE49-F238E27FC236}">
                <a16:creationId xmlns:a16="http://schemas.microsoft.com/office/drawing/2014/main" id="{F2DF9AD7-3CBD-CDE5-F6C6-42FDB5268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693" y="3408502"/>
            <a:ext cx="1125402" cy="1060161"/>
          </a:xfrm>
          <a:prstGeom prst="rect">
            <a:avLst/>
          </a:prstGeom>
        </p:spPr>
      </p:pic>
      <p:sp>
        <p:nvSpPr>
          <p:cNvPr id="60" name="Google Shape;468;p40">
            <a:extLst>
              <a:ext uri="{FF2B5EF4-FFF2-40B4-BE49-F238E27FC236}">
                <a16:creationId xmlns:a16="http://schemas.microsoft.com/office/drawing/2014/main" id="{CA4ABAEA-68A2-449F-DBF1-9DD79A55A87C}"/>
              </a:ext>
            </a:extLst>
          </p:cNvPr>
          <p:cNvSpPr txBox="1"/>
          <p:nvPr/>
        </p:nvSpPr>
        <p:spPr>
          <a:xfrm>
            <a:off x="8272908" y="4409144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Picture 60" descr="A close-up of a pill&#10;&#10;Description automatically generated">
            <a:extLst>
              <a:ext uri="{FF2B5EF4-FFF2-40B4-BE49-F238E27FC236}">
                <a16:creationId xmlns:a16="http://schemas.microsoft.com/office/drawing/2014/main" id="{9DF81F29-BAF3-34EC-9944-E024F13543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905"/>
          <a:stretch/>
        </p:blipFill>
        <p:spPr>
          <a:xfrm>
            <a:off x="5065791" y="3363153"/>
            <a:ext cx="1364332" cy="1051097"/>
          </a:xfrm>
          <a:prstGeom prst="rect">
            <a:avLst/>
          </a:prstGeom>
        </p:spPr>
      </p:pic>
      <p:pic>
        <p:nvPicPr>
          <p:cNvPr id="62" name="Picture 61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9AE610FA-A043-C907-550F-A3CB45FE3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924" y="3444847"/>
            <a:ext cx="1009294" cy="102381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4" descr="human-computer-interacti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371114" y="1510144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066314" y="976743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4" descr="human-computer-interac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821278" y="1649844"/>
            <a:ext cx="1502836" cy="1672167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5" name="Google Shape;185;p24"/>
          <p:cNvGrpSpPr/>
          <p:nvPr/>
        </p:nvGrpSpPr>
        <p:grpSpPr>
          <a:xfrm>
            <a:off x="5704612" y="1649844"/>
            <a:ext cx="2233084" cy="1672167"/>
            <a:chOff x="3238498" y="1968500"/>
            <a:chExt cx="2233084" cy="1672167"/>
          </a:xfrm>
        </p:grpSpPr>
        <p:pic>
          <p:nvPicPr>
            <p:cNvPr id="186" name="Google Shape;186;p24" descr="human-computer-interaction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24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8" name="Google Shape;188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71714" y="976743"/>
            <a:ext cx="22098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8CC1E95-D4A9-6C1F-B6B8-E44E698B8FA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Visualization helps shape </a:t>
            </a:r>
            <a:r>
              <a:rPr lang="en-US" i="1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  <a:endParaRPr lang="en-US" dirty="0">
              <a:solidFill>
                <a:schemeClr val="bg1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Pre-attentive Processing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Pre-attentive Processing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76250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248400" y="1870364"/>
            <a:ext cx="5690681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We are exposed to huge amounts of information all the time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So much, in fact, that we can’t process it all fast enough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050B07F-3217-BACE-E155-43FCEC8115F1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Information overload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D2533C"/>
                </a:solidFill>
                <a:latin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5200" y="334686"/>
            <a:ext cx="6324600" cy="576131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6248400" y="1828800"/>
            <a:ext cx="594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To cope, we construct </a:t>
            </a:r>
            <a:r>
              <a:rPr lang="en-US" sz="2400" b="1" dirty="0">
                <a:ea typeface="Arial"/>
                <a:cs typeface="Arial"/>
                <a:sym typeface="Arial"/>
              </a:rPr>
              <a:t>mental models: </a:t>
            </a:r>
            <a:r>
              <a:rPr lang="en-US" sz="2400" dirty="0">
                <a:ea typeface="Arial"/>
                <a:cs typeface="Arial"/>
                <a:sym typeface="Arial"/>
              </a:rPr>
              <a:t>abstracted, simplified versions of the world that are more manageable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723108">
            <a:off x="6479096" y="2768039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BEC0E063-8BC0-1476-EBD7-26CA304EBAA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Mental models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7C9E73-63FB-BC8C-7701-996C4994AEE7}"/>
              </a:ext>
            </a:extLst>
          </p:cNvPr>
          <p:cNvSpPr/>
          <p:nvPr/>
        </p:nvSpPr>
        <p:spPr>
          <a:xfrm>
            <a:off x="4391487" y="1281012"/>
            <a:ext cx="4222044" cy="156915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does this imply for using length vs area vs volume to represent data?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8" y="173399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519057" y="7620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1: Connect all 9 dots using only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7"/>
          <p:cNvGrpSpPr/>
          <p:nvPr/>
        </p:nvGrpSpPr>
        <p:grpSpPr>
          <a:xfrm>
            <a:off x="6186057" y="2209800"/>
            <a:ext cx="2819400" cy="2819400"/>
            <a:chOff x="3124200" y="2590800"/>
            <a:chExt cx="2819400" cy="2819400"/>
          </a:xfrm>
        </p:grpSpPr>
        <p:cxnSp>
          <p:nvCxnSpPr>
            <p:cNvPr id="212" name="Google Shape;212;p27"/>
            <p:cNvCxnSpPr/>
            <p:nvPr/>
          </p:nvCxnSpPr>
          <p:spPr>
            <a:xfrm>
              <a:off x="31242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3" name="Google Shape;213;p27"/>
            <p:cNvCxnSpPr/>
            <p:nvPr/>
          </p:nvCxnSpPr>
          <p:spPr>
            <a:xfrm>
              <a:off x="5943600" y="2590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4" name="Google Shape;214;p27"/>
            <p:cNvCxnSpPr/>
            <p:nvPr/>
          </p:nvCxnSpPr>
          <p:spPr>
            <a:xfrm>
              <a:off x="3124200" y="5410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5" name="Google Shape;215;p27"/>
            <p:cNvCxnSpPr/>
            <p:nvPr/>
          </p:nvCxnSpPr>
          <p:spPr>
            <a:xfrm rot="10800000">
              <a:off x="4572000" y="2590800"/>
              <a:ext cx="13716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27"/>
            <p:cNvCxnSpPr/>
            <p:nvPr/>
          </p:nvCxnSpPr>
          <p:spPr>
            <a:xfrm rot="10800000">
              <a:off x="4572000" y="2590800"/>
              <a:ext cx="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17" name="Google Shape;217;p27"/>
          <p:cNvGrpSpPr/>
          <p:nvPr/>
        </p:nvGrpSpPr>
        <p:grpSpPr>
          <a:xfrm>
            <a:off x="6186057" y="2209800"/>
            <a:ext cx="2819400" cy="2819400"/>
            <a:chOff x="3429000" y="2209800"/>
            <a:chExt cx="2819400" cy="2819400"/>
          </a:xfrm>
        </p:grpSpPr>
        <p:cxnSp>
          <p:nvCxnSpPr>
            <p:cNvPr id="218" name="Google Shape;218;p27"/>
            <p:cNvCxnSpPr/>
            <p:nvPr/>
          </p:nvCxnSpPr>
          <p:spPr>
            <a:xfrm>
              <a:off x="34290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27"/>
            <p:cNvCxnSpPr/>
            <p:nvPr/>
          </p:nvCxnSpPr>
          <p:spPr>
            <a:xfrm>
              <a:off x="6248400" y="2209800"/>
              <a:ext cx="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27"/>
            <p:cNvCxnSpPr/>
            <p:nvPr/>
          </p:nvCxnSpPr>
          <p:spPr>
            <a:xfrm>
              <a:off x="3429000" y="50292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27"/>
            <p:cNvCxnSpPr/>
            <p:nvPr/>
          </p:nvCxnSpPr>
          <p:spPr>
            <a:xfrm rot="10800000">
              <a:off x="3429000" y="22098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27"/>
            <p:cNvCxnSpPr/>
            <p:nvPr/>
          </p:nvCxnSpPr>
          <p:spPr>
            <a:xfrm rot="10800000" flipH="1">
              <a:off x="4876800" y="2209800"/>
              <a:ext cx="1371600" cy="1447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3" name="Google Shape;223;p27"/>
          <p:cNvGrpSpPr/>
          <p:nvPr/>
        </p:nvGrpSpPr>
        <p:grpSpPr>
          <a:xfrm>
            <a:off x="6186057" y="2209800"/>
            <a:ext cx="2819400" cy="2819400"/>
            <a:chOff x="4191000" y="2590800"/>
            <a:chExt cx="2819400" cy="2819400"/>
          </a:xfrm>
        </p:grpSpPr>
        <p:grpSp>
          <p:nvGrpSpPr>
            <p:cNvPr id="224" name="Google Shape;224;p27"/>
            <p:cNvGrpSpPr/>
            <p:nvPr/>
          </p:nvGrpSpPr>
          <p:grpSpPr>
            <a:xfrm>
              <a:off x="4191000" y="2590800"/>
              <a:ext cx="2819400" cy="2819400"/>
              <a:chOff x="3429000" y="2209800"/>
              <a:chExt cx="2819400" cy="2819400"/>
            </a:xfrm>
          </p:grpSpPr>
          <p:cxnSp>
            <p:nvCxnSpPr>
              <p:cNvPr id="225" name="Google Shape;225;p27"/>
              <p:cNvCxnSpPr/>
              <p:nvPr/>
            </p:nvCxnSpPr>
            <p:spPr>
              <a:xfrm>
                <a:off x="3429000" y="2209800"/>
                <a:ext cx="0" cy="28194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7"/>
              <p:cNvCxnSpPr/>
              <p:nvPr/>
            </p:nvCxnSpPr>
            <p:spPr>
              <a:xfrm>
                <a:off x="3429000" y="50292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7"/>
              <p:cNvCxnSpPr/>
              <p:nvPr/>
            </p:nvCxnSpPr>
            <p:spPr>
              <a:xfrm rot="10800000">
                <a:off x="3429000" y="2209800"/>
                <a:ext cx="2819400" cy="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28" name="Google Shape;228;p27"/>
            <p:cNvCxnSpPr/>
            <p:nvPr/>
          </p:nvCxnSpPr>
          <p:spPr>
            <a:xfrm rot="10800000">
              <a:off x="4191000" y="3962400"/>
              <a:ext cx="2819400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7A8CC275-61D4-2655-2123-9D839EA12B8D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57" y="1754776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body" idx="1"/>
          </p:nvPr>
        </p:nvSpPr>
        <p:spPr>
          <a:xfrm>
            <a:off x="3519056" y="782778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2: Connect all 9 dots using 4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6109856" y="2154378"/>
            <a:ext cx="4267200" cy="4114800"/>
            <a:chOff x="3048000" y="2514600"/>
            <a:chExt cx="4267200" cy="4114800"/>
          </a:xfrm>
        </p:grpSpPr>
        <p:cxnSp>
          <p:nvCxnSpPr>
            <p:cNvPr id="237" name="Google Shape;237;p28"/>
            <p:cNvCxnSpPr/>
            <p:nvPr/>
          </p:nvCxnSpPr>
          <p:spPr>
            <a:xfrm rot="10800000" flipH="1">
              <a:off x="3048000" y="2514600"/>
              <a:ext cx="4267200" cy="41148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28"/>
            <p:cNvCxnSpPr/>
            <p:nvPr/>
          </p:nvCxnSpPr>
          <p:spPr>
            <a:xfrm>
              <a:off x="3124200" y="2590800"/>
              <a:ext cx="2819400" cy="2819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28"/>
            <p:cNvCxnSpPr/>
            <p:nvPr/>
          </p:nvCxnSpPr>
          <p:spPr>
            <a:xfrm rot="10800000" flipH="1">
              <a:off x="3124200" y="2514600"/>
              <a:ext cx="4191000" cy="762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8"/>
            <p:cNvCxnSpPr/>
            <p:nvPr/>
          </p:nvCxnSpPr>
          <p:spPr>
            <a:xfrm rot="10800000" flipH="1">
              <a:off x="3048000" y="2590800"/>
              <a:ext cx="76200" cy="4038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2B1053C3-70E2-6663-1D78-0BEE430CE280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4062" y="1754778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519061" y="78278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3: Connect all 9 dots using 3 straight lines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29"/>
          <p:cNvGrpSpPr/>
          <p:nvPr/>
        </p:nvGrpSpPr>
        <p:grpSpPr>
          <a:xfrm>
            <a:off x="3442861" y="1697180"/>
            <a:ext cx="8686800" cy="3962400"/>
            <a:chOff x="381000" y="2057400"/>
            <a:chExt cx="8686800" cy="3962400"/>
          </a:xfrm>
        </p:grpSpPr>
        <p:cxnSp>
          <p:nvCxnSpPr>
            <p:cNvPr id="249" name="Google Shape;249;p29"/>
            <p:cNvCxnSpPr/>
            <p:nvPr/>
          </p:nvCxnSpPr>
          <p:spPr>
            <a:xfrm>
              <a:off x="381000" y="2057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0" name="Google Shape;250;p29"/>
            <p:cNvCxnSpPr/>
            <p:nvPr/>
          </p:nvCxnSpPr>
          <p:spPr>
            <a:xfrm rot="10800000" flipH="1">
              <a:off x="457200" y="3352800"/>
              <a:ext cx="8534400" cy="13716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1" name="Google Shape;251;p29"/>
            <p:cNvCxnSpPr/>
            <p:nvPr/>
          </p:nvCxnSpPr>
          <p:spPr>
            <a:xfrm>
              <a:off x="457200" y="4724400"/>
              <a:ext cx="8610600" cy="129540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41686F83-6D02-BBAA-818B-5F4B02F2FCCF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7" y="1740919"/>
            <a:ext cx="4331831" cy="398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505206" y="768921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Task 4: Connect all 9 dots using 1 straight line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6" y="1378521"/>
            <a:ext cx="5029200" cy="482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6578" y="1302321"/>
            <a:ext cx="3546028" cy="511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2;p17">
            <a:extLst>
              <a:ext uri="{FF2B5EF4-FFF2-40B4-BE49-F238E27FC236}">
                <a16:creationId xmlns:a16="http://schemas.microsoft.com/office/drawing/2014/main" id="{8854BD85-D742-DB75-EEF7-CC0382E8E6D6}"/>
              </a:ext>
            </a:extLst>
          </p:cNvPr>
          <p:cNvSpPr txBox="1">
            <a:spLocks/>
          </p:cNvSpPr>
          <p:nvPr/>
        </p:nvSpPr>
        <p:spPr>
          <a:xfrm>
            <a:off x="152400" y="2431472"/>
            <a:ext cx="3089564" cy="178031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dirty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rPr>
              <a:t>The 9-dot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1801</Words>
  <Application>Microsoft Macintosh PowerPoint</Application>
  <PresentationFormat>Widescreen</PresentationFormat>
  <Paragraphs>287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Corbel</vt:lpstr>
      <vt:lpstr>Merriweather Sans</vt:lpstr>
      <vt:lpstr>Wingdings 2</vt:lpstr>
      <vt:lpstr>Frame</vt:lpstr>
      <vt:lpstr>Visual Analytics– Mental Models and Visual Perception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We tend to see what we expect to see</vt:lpstr>
      <vt:lpstr>2. Mental models form quickly, &amp; update slowly</vt:lpstr>
      <vt:lpstr>3. New information gets incorporated      into the existing model</vt:lpstr>
      <vt:lpstr>4. Initial exposure interferes with      accurate perception</vt:lpstr>
      <vt:lpstr>4. Initial exposure interferes with      accurate perception</vt:lpstr>
      <vt:lpstr>PowerPoint Presentation</vt:lpstr>
      <vt:lpstr>PowerPoint Presentation</vt:lpstr>
      <vt:lpstr>PowerPoint Presentation</vt:lpstr>
      <vt:lpstr>PowerPoint Presentation</vt:lpstr>
      <vt:lpstr>Emergence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24</cp:revision>
  <dcterms:created xsi:type="dcterms:W3CDTF">2023-08-03T18:49:17Z</dcterms:created>
  <dcterms:modified xsi:type="dcterms:W3CDTF">2024-09-04T15:06:21Z</dcterms:modified>
</cp:coreProperties>
</file>